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1" r:id="rId3"/>
  </p:sldIdLst>
  <p:sldSz cx="9144000" cy="6858000" type="screen4x3"/>
  <p:notesSz cx="7077075" cy="9363075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66732" cy="468154"/>
          </a:xfrm>
          <a:prstGeom prst="rect">
            <a:avLst/>
          </a:prstGeom>
        </p:spPr>
        <p:txBody>
          <a:bodyPr vert="horz" lIns="93934" tIns="46967" rIns="93934" bIns="46967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08706" y="0"/>
            <a:ext cx="3066732" cy="468154"/>
          </a:xfrm>
          <a:prstGeom prst="rect">
            <a:avLst/>
          </a:prstGeom>
        </p:spPr>
        <p:txBody>
          <a:bodyPr vert="horz" lIns="93934" tIns="46967" rIns="93934" bIns="46967" rtlCol="0"/>
          <a:lstStyle>
            <a:lvl1pPr algn="r">
              <a:defRPr sz="1200"/>
            </a:lvl1pPr>
          </a:lstStyle>
          <a:p>
            <a:fld id="{D12867BA-1AF5-4776-BA38-830ED55C02E2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4" tIns="46967" rIns="93934" bIns="46967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7708" y="4447462"/>
            <a:ext cx="5661660" cy="4213384"/>
          </a:xfrm>
          <a:prstGeom prst="rect">
            <a:avLst/>
          </a:prstGeom>
        </p:spPr>
        <p:txBody>
          <a:bodyPr vert="horz" lIns="93934" tIns="46967" rIns="93934" bIns="46967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8893296"/>
            <a:ext cx="3066732" cy="468154"/>
          </a:xfrm>
          <a:prstGeom prst="rect">
            <a:avLst/>
          </a:prstGeom>
        </p:spPr>
        <p:txBody>
          <a:bodyPr vert="horz" lIns="93934" tIns="46967" rIns="93934" bIns="46967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08706" y="8893296"/>
            <a:ext cx="3066732" cy="468154"/>
          </a:xfrm>
          <a:prstGeom prst="rect">
            <a:avLst/>
          </a:prstGeom>
        </p:spPr>
        <p:txBody>
          <a:bodyPr vert="horz" lIns="93934" tIns="46967" rIns="93934" bIns="46967" rtlCol="0" anchor="b"/>
          <a:lstStyle>
            <a:lvl1pPr algn="r">
              <a:defRPr sz="1200"/>
            </a:lvl1pPr>
          </a:lstStyle>
          <a:p>
            <a:fld id="{8327C5D1-C495-4518-A8FA-A90D1323CFD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301189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7C5D1-C495-4518-A8FA-A90D1323CFDF}" type="slidenum">
              <a:rPr lang="es-MX" smtClean="0"/>
              <a:pPr/>
              <a:t>1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7C5D1-C495-4518-A8FA-A90D1323CFDF}" type="slidenum">
              <a:rPr lang="es-MX" smtClean="0"/>
              <a:pPr/>
              <a:t>2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07742-3DA2-49D3-BF9A-91628AE50A4F}" type="datetimeFigureOut">
              <a:rPr lang="es-MX" smtClean="0"/>
              <a:pPr/>
              <a:t>16/08/2012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8673A-F88F-46B0-9BE4-01A7A5590FA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539550" y="908720"/>
          <a:ext cx="8136906" cy="57606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712302"/>
                <a:gridCol w="2712302"/>
                <a:gridCol w="2712302"/>
              </a:tblGrid>
              <a:tr h="506171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solidFill>
                            <a:schemeClr val="tx1"/>
                          </a:solidFill>
                        </a:rPr>
                        <a:t>DIRECCIÓN </a:t>
                      </a:r>
                      <a:endParaRPr lang="es-MX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solidFill>
                            <a:schemeClr val="tx1"/>
                          </a:solidFill>
                        </a:rPr>
                        <a:t>ENLACE</a:t>
                      </a:r>
                      <a:endParaRPr lang="es-MX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solidFill>
                            <a:schemeClr val="tx1"/>
                          </a:solidFill>
                        </a:rPr>
                        <a:t>PRESTADOR</a:t>
                      </a:r>
                      <a:r>
                        <a:rPr lang="es-MX" sz="1400" baseline="0" dirty="0" smtClean="0">
                          <a:solidFill>
                            <a:schemeClr val="tx1"/>
                          </a:solidFill>
                        </a:rPr>
                        <a:t> DE SERVICIOS</a:t>
                      </a:r>
                      <a:endParaRPr lang="es-MX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254469">
                <a:tc>
                  <a:txBody>
                    <a:bodyPr/>
                    <a:lstStyle/>
                    <a:p>
                      <a:endParaRPr lang="es-MX" sz="1400" dirty="0">
                        <a:noFill/>
                      </a:endParaRPr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400" dirty="0">
                        <a:noFill/>
                      </a:endParaRPr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400" dirty="0">
                        <a:noFill/>
                      </a:endParaRPr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91613" y="1790818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sz="1000" dirty="0"/>
          </a:p>
        </p:txBody>
      </p:sp>
      <p:sp>
        <p:nvSpPr>
          <p:cNvPr id="6" name="5 CuadroTexto"/>
          <p:cNvSpPr txBox="1"/>
          <p:nvPr/>
        </p:nvSpPr>
        <p:spPr>
          <a:xfrm>
            <a:off x="1051837" y="1700808"/>
            <a:ext cx="1837362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750" dirty="0" smtClean="0"/>
              <a:t>Solicita a la Gerencia de Ingeniería</a:t>
            </a:r>
          </a:p>
          <a:p>
            <a:r>
              <a:rPr lang="es-MX" sz="750" dirty="0" smtClean="0"/>
              <a:t>la información acordada con anterioridad</a:t>
            </a:r>
          </a:p>
          <a:p>
            <a:r>
              <a:rPr lang="es-MX" sz="750" dirty="0" smtClean="0"/>
              <a:t> con el Prestador de Servicios.</a:t>
            </a:r>
            <a:endParaRPr lang="es-MX" sz="750" dirty="0"/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2867810" y="1987649"/>
            <a:ext cx="768085" cy="119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3727355" y="1772816"/>
            <a:ext cx="1285929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750" dirty="0" smtClean="0"/>
              <a:t>Proporciona al Prestador de</a:t>
            </a:r>
          </a:p>
          <a:p>
            <a:r>
              <a:rPr lang="es-MX" sz="750" dirty="0" smtClean="0"/>
              <a:t>Servicios la información </a:t>
            </a:r>
          </a:p>
          <a:p>
            <a:r>
              <a:rPr lang="es-MX" sz="750" dirty="0" smtClean="0"/>
              <a:t>solicitada.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6660231" y="1769041"/>
            <a:ext cx="1406154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750" dirty="0" smtClean="0"/>
              <a:t>El Prestador recibe y verifica</a:t>
            </a:r>
          </a:p>
          <a:p>
            <a:r>
              <a:rPr lang="es-MX" sz="750" dirty="0" smtClean="0"/>
              <a:t>la información conforme a </a:t>
            </a:r>
          </a:p>
          <a:p>
            <a:r>
              <a:rPr lang="es-MX" sz="750" dirty="0" smtClean="0"/>
              <a:t>La solicitud de documentación.</a:t>
            </a:r>
          </a:p>
        </p:txBody>
      </p:sp>
      <p:sp>
        <p:nvSpPr>
          <p:cNvPr id="10" name="9 Paralelogramo"/>
          <p:cNvSpPr/>
          <p:nvPr/>
        </p:nvSpPr>
        <p:spPr>
          <a:xfrm rot="2043209">
            <a:off x="7060844" y="2888985"/>
            <a:ext cx="845563" cy="661043"/>
          </a:xfrm>
          <a:prstGeom prst="parallelogram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11" name="10 Conector recto de flecha"/>
          <p:cNvCxnSpPr/>
          <p:nvPr/>
        </p:nvCxnSpPr>
        <p:spPr>
          <a:xfrm rot="10800000">
            <a:off x="2915816" y="3284984"/>
            <a:ext cx="3936437" cy="11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CuadroTexto"/>
          <p:cNvSpPr txBox="1"/>
          <p:nvPr/>
        </p:nvSpPr>
        <p:spPr>
          <a:xfrm>
            <a:off x="7164287" y="3068960"/>
            <a:ext cx="6623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750" dirty="0" smtClean="0"/>
              <a:t>Información</a:t>
            </a:r>
          </a:p>
          <a:p>
            <a:r>
              <a:rPr lang="es-MX" sz="750" dirty="0" smtClean="0"/>
              <a:t>completa.</a:t>
            </a:r>
          </a:p>
        </p:txBody>
      </p:sp>
      <p:cxnSp>
        <p:nvCxnSpPr>
          <p:cNvPr id="13" name="12 Conector recto de flecha"/>
          <p:cNvCxnSpPr/>
          <p:nvPr/>
        </p:nvCxnSpPr>
        <p:spPr>
          <a:xfrm rot="5400000">
            <a:off x="7210086" y="3978061"/>
            <a:ext cx="629276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7164287" y="3702224"/>
            <a:ext cx="2664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SI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4388898" y="2906942"/>
            <a:ext cx="3353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NO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899591" y="2960948"/>
            <a:ext cx="1944216" cy="68407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16 CuadroTexto"/>
          <p:cNvSpPr txBox="1"/>
          <p:nvPr/>
        </p:nvSpPr>
        <p:spPr>
          <a:xfrm>
            <a:off x="899591" y="2996952"/>
            <a:ext cx="20162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750" dirty="0" smtClean="0"/>
              <a:t>El Prestador solicita a la  Gerencia de Ingeniería para que en el  lapso de 15 días  posteriores a la solicitud proporcione la información faltante.</a:t>
            </a:r>
            <a:endParaRPr lang="es-MX" sz="750" dirty="0"/>
          </a:p>
        </p:txBody>
      </p:sp>
      <p:cxnSp>
        <p:nvCxnSpPr>
          <p:cNvPr id="18" name="50 Forma"/>
          <p:cNvCxnSpPr/>
          <p:nvPr/>
        </p:nvCxnSpPr>
        <p:spPr>
          <a:xfrm>
            <a:off x="1619671" y="3645024"/>
            <a:ext cx="1872208" cy="936104"/>
          </a:xfrm>
          <a:prstGeom prst="bentConnector3">
            <a:avLst>
              <a:gd name="adj1" fmla="val 5406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3776921" y="4365104"/>
            <a:ext cx="14943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750" dirty="0" smtClean="0"/>
              <a:t>Proporciona al Prestador de</a:t>
            </a:r>
          </a:p>
          <a:p>
            <a:r>
              <a:rPr lang="es-MX" sz="750" dirty="0" smtClean="0"/>
              <a:t>Servicios la información faltante ,</a:t>
            </a:r>
          </a:p>
          <a:p>
            <a:r>
              <a:rPr lang="es-MX" sz="750" dirty="0" smtClean="0"/>
              <a:t>dentro de los 15 días siguientes</a:t>
            </a:r>
          </a:p>
          <a:p>
            <a:r>
              <a:rPr lang="es-MX" sz="750" dirty="0" smtClean="0"/>
              <a:t>a su solicitud.</a:t>
            </a:r>
          </a:p>
        </p:txBody>
      </p:sp>
      <p:sp>
        <p:nvSpPr>
          <p:cNvPr id="20" name="19 CuadroTexto"/>
          <p:cNvSpPr txBox="1"/>
          <p:nvPr/>
        </p:nvSpPr>
        <p:spPr>
          <a:xfrm>
            <a:off x="6876255" y="4365104"/>
            <a:ext cx="1168910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750" dirty="0" smtClean="0"/>
              <a:t>El Prestador de Servicios </a:t>
            </a:r>
          </a:p>
          <a:p>
            <a:r>
              <a:rPr lang="es-MX" sz="750" dirty="0" smtClean="0"/>
              <a:t>procesa la información</a:t>
            </a:r>
          </a:p>
          <a:p>
            <a:r>
              <a:rPr lang="es-MX" sz="750" dirty="0" smtClean="0"/>
              <a:t>entregada.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5961763" y="4365104"/>
            <a:ext cx="2664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SI</a:t>
            </a:r>
          </a:p>
        </p:txBody>
      </p:sp>
      <p:sp>
        <p:nvSpPr>
          <p:cNvPr id="22" name="21 CuadroTexto"/>
          <p:cNvSpPr txBox="1"/>
          <p:nvPr/>
        </p:nvSpPr>
        <p:spPr>
          <a:xfrm>
            <a:off x="7016568" y="5877272"/>
            <a:ext cx="904415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750" dirty="0" smtClean="0"/>
              <a:t>FIN DEL PROCESO.</a:t>
            </a:r>
          </a:p>
        </p:txBody>
      </p:sp>
      <p:cxnSp>
        <p:nvCxnSpPr>
          <p:cNvPr id="23" name="22 Forma"/>
          <p:cNvCxnSpPr>
            <a:stCxn id="25" idx="2"/>
          </p:cNvCxnSpPr>
          <p:nvPr/>
        </p:nvCxnSpPr>
        <p:spPr>
          <a:xfrm rot="16200000" flipH="1">
            <a:off x="4968043" y="4545124"/>
            <a:ext cx="1044116" cy="1908212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4644007" y="5718448"/>
            <a:ext cx="3353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NO</a:t>
            </a:r>
          </a:p>
        </p:txBody>
      </p:sp>
      <p:sp>
        <p:nvSpPr>
          <p:cNvPr id="25" name="24 Rectángulo"/>
          <p:cNvSpPr/>
          <p:nvPr/>
        </p:nvSpPr>
        <p:spPr>
          <a:xfrm>
            <a:off x="3563887" y="4293096"/>
            <a:ext cx="1944216" cy="68407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25 Rectángulo"/>
          <p:cNvSpPr/>
          <p:nvPr/>
        </p:nvSpPr>
        <p:spPr>
          <a:xfrm>
            <a:off x="6516215" y="4293096"/>
            <a:ext cx="1944216" cy="68407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26 Rectángulo"/>
          <p:cNvSpPr/>
          <p:nvPr/>
        </p:nvSpPr>
        <p:spPr>
          <a:xfrm>
            <a:off x="6516215" y="5661248"/>
            <a:ext cx="1944216" cy="68407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27 Rectángulo"/>
          <p:cNvSpPr/>
          <p:nvPr/>
        </p:nvSpPr>
        <p:spPr>
          <a:xfrm>
            <a:off x="899591" y="1592796"/>
            <a:ext cx="1944216" cy="68407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28 Rectángulo"/>
          <p:cNvSpPr/>
          <p:nvPr/>
        </p:nvSpPr>
        <p:spPr>
          <a:xfrm>
            <a:off x="3635895" y="1628800"/>
            <a:ext cx="1944216" cy="68407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0" name="29 Rectángulo"/>
          <p:cNvSpPr/>
          <p:nvPr/>
        </p:nvSpPr>
        <p:spPr>
          <a:xfrm>
            <a:off x="6444207" y="1628800"/>
            <a:ext cx="1944216" cy="68407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31" name="30 Conector recto de flecha"/>
          <p:cNvCxnSpPr/>
          <p:nvPr/>
        </p:nvCxnSpPr>
        <p:spPr>
          <a:xfrm>
            <a:off x="5580111" y="1988840"/>
            <a:ext cx="840093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 de flecha"/>
          <p:cNvCxnSpPr/>
          <p:nvPr/>
        </p:nvCxnSpPr>
        <p:spPr>
          <a:xfrm rot="5400000">
            <a:off x="7210086" y="5327417"/>
            <a:ext cx="629276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/>
          <p:nvPr/>
        </p:nvCxnSpPr>
        <p:spPr>
          <a:xfrm rot="5400000">
            <a:off x="7236692" y="2564507"/>
            <a:ext cx="432048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>
          <a:xfrm>
            <a:off x="5532106" y="4651548"/>
            <a:ext cx="912101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CuadroTexto"/>
          <p:cNvSpPr txBox="1"/>
          <p:nvPr/>
        </p:nvSpPr>
        <p:spPr>
          <a:xfrm>
            <a:off x="2771800" y="404664"/>
            <a:ext cx="402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DIAGRAMA DE FLUJO DE INFORMACIÓN</a:t>
            </a:r>
            <a:endParaRPr lang="es-MX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heurón"/>
          <p:cNvSpPr/>
          <p:nvPr/>
        </p:nvSpPr>
        <p:spPr>
          <a:xfrm>
            <a:off x="35496" y="980728"/>
            <a:ext cx="2448272" cy="1584176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974181" y="1556792"/>
            <a:ext cx="10775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800" dirty="0" smtClean="0">
                <a:ln>
                  <a:solidFill>
                    <a:schemeClr val="tx2">
                      <a:lumMod val="75000"/>
                      <a:alpha val="20000"/>
                    </a:schemeClr>
                  </a:solidFill>
                </a:ln>
                <a:latin typeface="Arial" pitchFamily="34" charset="0"/>
                <a:cs typeface="Arial" pitchFamily="34" charset="0"/>
              </a:rPr>
              <a:t>PLANEACIÓN DEL</a:t>
            </a:r>
          </a:p>
          <a:p>
            <a:r>
              <a:rPr lang="es-MX" sz="800" dirty="0" smtClean="0">
                <a:ln>
                  <a:solidFill>
                    <a:schemeClr val="tx2">
                      <a:lumMod val="75000"/>
                      <a:alpha val="20000"/>
                    </a:schemeClr>
                  </a:solidFill>
                </a:ln>
                <a:latin typeface="Arial" pitchFamily="34" charset="0"/>
                <a:cs typeface="Arial" pitchFamily="34" charset="0"/>
              </a:rPr>
              <a:t>PROYECTO</a:t>
            </a:r>
          </a:p>
        </p:txBody>
      </p:sp>
      <p:sp>
        <p:nvSpPr>
          <p:cNvPr id="6" name="5 Cheurón"/>
          <p:cNvSpPr/>
          <p:nvPr/>
        </p:nvSpPr>
        <p:spPr>
          <a:xfrm>
            <a:off x="1691680" y="980728"/>
            <a:ext cx="2448272" cy="1584176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7" name="6 Cheurón"/>
          <p:cNvSpPr/>
          <p:nvPr/>
        </p:nvSpPr>
        <p:spPr>
          <a:xfrm>
            <a:off x="3347864" y="980728"/>
            <a:ext cx="2448272" cy="1584176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483768" y="1556792"/>
            <a:ext cx="7906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800" dirty="0" smtClean="0">
                <a:ln>
                  <a:solidFill>
                    <a:schemeClr val="tx2">
                      <a:lumMod val="75000"/>
                      <a:alpha val="20000"/>
                    </a:schemeClr>
                  </a:solidFill>
                </a:ln>
                <a:latin typeface="Arial" pitchFamily="34" charset="0"/>
                <a:cs typeface="Arial" pitchFamily="34" charset="0"/>
              </a:rPr>
              <a:t>LICITACIÓN</a:t>
            </a:r>
          </a:p>
        </p:txBody>
      </p:sp>
      <p:sp>
        <p:nvSpPr>
          <p:cNvPr id="10" name="9 Cheurón"/>
          <p:cNvSpPr/>
          <p:nvPr/>
        </p:nvSpPr>
        <p:spPr>
          <a:xfrm>
            <a:off x="5004048" y="980728"/>
            <a:ext cx="2448272" cy="1584176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940152" y="1578278"/>
            <a:ext cx="1060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>
                <a:ln>
                  <a:solidFill>
                    <a:schemeClr val="tx2">
                      <a:lumMod val="75000"/>
                      <a:alpha val="20000"/>
                    </a:schemeClr>
                  </a:solidFill>
                </a:ln>
                <a:latin typeface="Arial" pitchFamily="34" charset="0"/>
                <a:cs typeface="Arial" pitchFamily="34" charset="0"/>
              </a:rPr>
              <a:t>EJECUCIÓN DE LOS TRABAJOS</a:t>
            </a:r>
          </a:p>
        </p:txBody>
      </p:sp>
      <p:sp>
        <p:nvSpPr>
          <p:cNvPr id="12" name="11 Cheurón"/>
          <p:cNvSpPr/>
          <p:nvPr/>
        </p:nvSpPr>
        <p:spPr>
          <a:xfrm>
            <a:off x="6695728" y="1000108"/>
            <a:ext cx="2448272" cy="1584176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7684385" y="1628800"/>
            <a:ext cx="1316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>
                <a:ln>
                  <a:solidFill>
                    <a:schemeClr val="tx2">
                      <a:lumMod val="75000"/>
                      <a:alpha val="20000"/>
                    </a:schemeClr>
                  </a:solidFill>
                </a:ln>
                <a:latin typeface="Arial" pitchFamily="34" charset="0"/>
                <a:cs typeface="Arial" pitchFamily="34" charset="0"/>
              </a:rPr>
              <a:t>AUTORIZACIÓN DE ESTIMACIONES Y FINIQUITO</a:t>
            </a:r>
          </a:p>
        </p:txBody>
      </p:sp>
      <p:graphicFrame>
        <p:nvGraphicFramePr>
          <p:cNvPr id="14" name="13 Tabla"/>
          <p:cNvGraphicFramePr>
            <a:graphicFrameLocks noGrp="1"/>
          </p:cNvGraphicFramePr>
          <p:nvPr/>
        </p:nvGraphicFramePr>
        <p:xfrm>
          <a:off x="144015" y="2708920"/>
          <a:ext cx="8460435" cy="2952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087"/>
                <a:gridCol w="1692087"/>
                <a:gridCol w="1692087"/>
                <a:gridCol w="1692087"/>
                <a:gridCol w="1692087"/>
              </a:tblGrid>
              <a:tr h="2952328">
                <a:tc>
                  <a:txBody>
                    <a:bodyPr/>
                    <a:lstStyle/>
                    <a:p>
                      <a:r>
                        <a:rPr lang="es-MX" sz="900" dirty="0" smtClean="0">
                          <a:latin typeface="Arial" pitchFamily="34" charset="0"/>
                          <a:cs typeface="Arial" pitchFamily="34" charset="0"/>
                        </a:rPr>
                        <a:t>Objetivo</a:t>
                      </a:r>
                    </a:p>
                    <a:p>
                      <a:endParaRPr lang="es-MX" sz="9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es-MX" sz="900" dirty="0" smtClean="0">
                          <a:latin typeface="Arial" pitchFamily="34" charset="0"/>
                          <a:cs typeface="Arial" pitchFamily="34" charset="0"/>
                        </a:rPr>
                        <a:t>Insumos</a:t>
                      </a:r>
                    </a:p>
                    <a:p>
                      <a:endParaRPr lang="es-MX" sz="9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es-MX" sz="900" dirty="0" smtClean="0">
                          <a:latin typeface="Arial" pitchFamily="34" charset="0"/>
                          <a:cs typeface="Arial" pitchFamily="34" charset="0"/>
                        </a:rPr>
                        <a:t>Descripción</a:t>
                      </a:r>
                      <a:endParaRPr lang="es-MX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900" dirty="0" smtClean="0">
                          <a:latin typeface="Arial" pitchFamily="34" charset="0"/>
                          <a:cs typeface="Arial" pitchFamily="34" charset="0"/>
                        </a:rPr>
                        <a:t>Elaboración y publicación de la convocatoria </a:t>
                      </a:r>
                      <a:r>
                        <a:rPr lang="es-MX" sz="900" baseline="0" dirty="0" smtClean="0">
                          <a:latin typeface="Arial" pitchFamily="34" charset="0"/>
                          <a:cs typeface="Arial" pitchFamily="34" charset="0"/>
                        </a:rPr>
                        <a:t> a la Licitación Pública</a:t>
                      </a:r>
                    </a:p>
                    <a:p>
                      <a:endParaRPr lang="es-MX" sz="90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es-MX" sz="900" baseline="0" dirty="0" smtClean="0">
                          <a:latin typeface="Arial" pitchFamily="34" charset="0"/>
                          <a:cs typeface="Arial" pitchFamily="34" charset="0"/>
                        </a:rPr>
                        <a:t>Visita al sitio y junta de aclaraciones</a:t>
                      </a:r>
                    </a:p>
                    <a:p>
                      <a:endParaRPr lang="es-MX" sz="90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es-MX" sz="9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Presentación y apertura de proposiciones</a:t>
                      </a:r>
                    </a:p>
                    <a:p>
                      <a:endParaRPr lang="es-MX" sz="9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Evaluación y </a:t>
                      </a:r>
                      <a:r>
                        <a:rPr lang="es-MX" sz="900" b="1" kern="1200" dirty="0" err="1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desechamiento</a:t>
                      </a:r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de </a:t>
                      </a: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proposiciones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Fallo </a:t>
                      </a:r>
                      <a:r>
                        <a:rPr lang="es-MX" sz="900" b="1" kern="1200" baseline="0" dirty="0" err="1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Adjudicatorio</a:t>
                      </a:r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dirty="0" smtClean="0">
                          <a:latin typeface="Arial" pitchFamily="34" charset="0"/>
                          <a:cs typeface="Arial" pitchFamily="34" charset="0"/>
                        </a:rPr>
                        <a:t>Contrato</a:t>
                      </a:r>
                      <a:r>
                        <a:rPr lang="es-MX" sz="900" baseline="0" dirty="0" smtClean="0">
                          <a:latin typeface="Arial" pitchFamily="34" charset="0"/>
                          <a:cs typeface="Arial" pitchFamily="34" charset="0"/>
                        </a:rPr>
                        <a:t> y convenios modificatorios</a:t>
                      </a:r>
                      <a:endParaRPr lang="es-MX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Ejecución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Registro en Bitácora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Verificación de la calidad de los trabajos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Conciliación y autorización de conceptos no previstos en el catálogo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Ajuste de costos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Presentación de estimaciones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Autorización y pago de estimaciones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Conclusión de los trabajos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Entrega-recepción de la obra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Finiquito y extinción de obligaciones</a:t>
                      </a:r>
                    </a:p>
                    <a:p>
                      <a:endParaRPr lang="es-MX" sz="900" b="1" kern="1200" baseline="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es-MX" sz="900" b="1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Inscripción de la obra y de los inmuebles en el Registro Público de la Propiedad Federal</a:t>
                      </a:r>
                      <a:endParaRPr lang="es-MX" sz="1800" b="1" kern="1200" baseline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1 Título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1143000"/>
          </a:xfrm>
        </p:spPr>
        <p:txBody>
          <a:bodyPr>
            <a:normAutofit/>
          </a:bodyPr>
          <a:lstStyle/>
          <a:p>
            <a:r>
              <a:rPr lang="es-MX" sz="1400" b="1" dirty="0" smtClean="0"/>
              <a:t>PROYECTOS DE DESARROLLO DE LA INFRAESTRUCTURA PORTUARIA</a:t>
            </a:r>
            <a:r>
              <a:rPr lang="es-MX" sz="1400" dirty="0" smtClean="0"/>
              <a:t/>
            </a:r>
            <a:br>
              <a:rPr lang="es-MX" sz="1400" dirty="0" smtClean="0"/>
            </a:br>
            <a:r>
              <a:rPr lang="es-MX" sz="1400" b="1" dirty="0" smtClean="0"/>
              <a:t> DE LA ZONA NORTE DEL PUERTO DE MANZANILLO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4355976" y="1578278"/>
            <a:ext cx="13590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>
                <a:ln>
                  <a:solidFill>
                    <a:schemeClr val="tx2">
                      <a:lumMod val="75000"/>
                      <a:alpha val="20000"/>
                    </a:schemeClr>
                  </a:solidFill>
                </a:ln>
                <a:latin typeface="Arial" pitchFamily="34" charset="0"/>
                <a:cs typeface="Arial" pitchFamily="34" charset="0"/>
              </a:rPr>
              <a:t>ADJUDICACIÓN Y CONTRATACIÓN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237</Words>
  <Application>Microsoft Macintosh PowerPoint</Application>
  <PresentationFormat>Presentación en pantalla (4:3)</PresentationFormat>
  <Paragraphs>73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Diapositiva 1</vt:lpstr>
      <vt:lpstr>PROYECTOS DE DESARROLLO DE LA INFRAESTRUCTURA PORTUARIA  DE LA ZONA NORTE DEL PUERTO DE MANZANILLO</vt:lpstr>
    </vt:vector>
  </TitlesOfParts>
  <Company>Propiedad de Luz y Fuerza del Centro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ESTEVA</dc:creator>
  <cp:lastModifiedBy>end user</cp:lastModifiedBy>
  <cp:revision>82</cp:revision>
  <dcterms:created xsi:type="dcterms:W3CDTF">2011-06-15T22:00:35Z</dcterms:created>
  <dcterms:modified xsi:type="dcterms:W3CDTF">2012-08-16T18:08:55Z</dcterms:modified>
</cp:coreProperties>
</file>